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Lst>
  <p:sldSz cx="9144000" cy="5143500" type="screen16x9"/>
  <p:notesSz cx="6858000" cy="9144000"/>
  <p:embeddedFontLst>
    <p:embeddedFont>
      <p:font typeface="Average" panose="020B0604020202020204" charset="0"/>
      <p:regular r:id="rId29"/>
    </p:embeddedFont>
    <p:embeddedFont>
      <p:font typeface="Lato" panose="020F0502020204030203"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CB565A-1C2B-4F6C-AF9B-72EC178CC1FE}" v="5" dt="2023-12-01T18:32:19.1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a137a1dfae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a137a1dfa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a137a1dfa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a137a1dfa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a137a1dfa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a137a1dfa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a137a1dfa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a137a1dfa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a137a1dfae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a137a1dfa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a137a1dfae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a137a1dfae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a137a1dfae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a137a1dfae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a137a1dfae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a137a1dfae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a137a1dfae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2a137a1dfae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a137a1dfa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a137a1dfa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a137a1dfae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a137a1dfae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137a1dfae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a137a1dfa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a137a1dfa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a137a1dfa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a137a1dfae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a137a1dfa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a137a1dfae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a137a1dfae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a137a1dfae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a137a1dfae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f8799739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a137a1dfa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a137a1dfa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a137a1dfa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a137a1dfa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a137a1dfa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a137a1dfa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a137a1dfa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a137a1dfa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137a1dfae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a137a1dfa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brilliant.org/wiki/max-flow-min-cut-algorithm/"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eksforgeeks.org/applications-of-depth-first-search/"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www.sciencedirect.com/topics/computer-science/augmenting-path" TargetMode="External"/><Relationship Id="rId4" Type="http://schemas.openxmlformats.org/officeDocument/2006/relationships/hyperlink" Target="https://medium.com/edureka/breadth-first-search-algorithm-17d2c72f0eaa"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Graph Theory</a:t>
            </a:r>
            <a:endParaRPr/>
          </a:p>
        </p:txBody>
      </p:sp>
      <p:sp>
        <p:nvSpPr>
          <p:cNvPr id="229" name="Google Shape;229;p17"/>
          <p:cNvSpPr txBox="1">
            <a:spLocks noGrp="1"/>
          </p:cNvSpPr>
          <p:nvPr>
            <p:ph type="subTitle" idx="1"/>
          </p:nvPr>
        </p:nvSpPr>
        <p:spPr>
          <a:xfrm>
            <a:off x="5083950" y="3157300"/>
            <a:ext cx="3470700" cy="506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a:t>Members:</a:t>
            </a:r>
            <a:endParaRPr/>
          </a:p>
          <a:p>
            <a:pPr marL="0" lvl="0" indent="0" algn="l" rtl="0">
              <a:lnSpc>
                <a:spcPct val="115000"/>
              </a:lnSpc>
              <a:spcBef>
                <a:spcPts val="0"/>
              </a:spcBef>
              <a:spcAft>
                <a:spcPts val="0"/>
              </a:spcAft>
              <a:buNone/>
            </a:pPr>
            <a:r>
              <a:rPr lang="en-GB"/>
              <a:t>Onais Ali Shah			21K-4691</a:t>
            </a:r>
            <a:endParaRPr/>
          </a:p>
          <a:p>
            <a:pPr marL="0" lvl="0" indent="0" algn="l" rtl="0">
              <a:lnSpc>
                <a:spcPct val="115000"/>
              </a:lnSpc>
              <a:spcBef>
                <a:spcPts val="0"/>
              </a:spcBef>
              <a:spcAft>
                <a:spcPts val="0"/>
              </a:spcAft>
              <a:buNone/>
            </a:pPr>
            <a:r>
              <a:rPr lang="en-GB"/>
              <a:t>Zohaib Saqib			21K-3215</a:t>
            </a:r>
            <a:endParaRPr/>
          </a:p>
          <a:p>
            <a:pPr marL="0" lvl="0" indent="0" algn="l" rtl="0">
              <a:lnSpc>
                <a:spcPct val="115000"/>
              </a:lnSpc>
              <a:spcBef>
                <a:spcPts val="1600"/>
              </a:spcBef>
              <a:spcAft>
                <a:spcPts val="1600"/>
              </a:spcAft>
              <a:buNone/>
            </a:pPr>
            <a:r>
              <a:rPr lang="en-GB"/>
              <a:t>Teacher:</a:t>
            </a:r>
            <a:br>
              <a:rPr lang="en-GB"/>
            </a:br>
            <a:r>
              <a:rPr lang="en-GB"/>
              <a:t>Sir Usama Antuley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707450" y="1567950"/>
            <a:ext cx="3000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Depth-First Search</a:t>
            </a:r>
            <a:endParaRPr/>
          </a:p>
          <a:p>
            <a:pPr marL="0" lvl="0" indent="0" algn="l" rtl="0">
              <a:lnSpc>
                <a:spcPct val="115000"/>
              </a:lnSpc>
              <a:spcBef>
                <a:spcPts val="1600"/>
              </a:spcBef>
              <a:spcAft>
                <a:spcPts val="1600"/>
              </a:spcAft>
              <a:buNone/>
            </a:pPr>
            <a:r>
              <a:rPr lang="en-GB" sz="1400"/>
              <a:t>Depth-first Search is an algorithm for searching all the vertices of a graph or tree data structure.</a:t>
            </a:r>
            <a:endParaRPr sz="1400"/>
          </a:p>
        </p:txBody>
      </p:sp>
      <p:pic>
        <p:nvPicPr>
          <p:cNvPr id="297" name="Google Shape;297;p26"/>
          <p:cNvPicPr preferRelativeResize="0"/>
          <p:nvPr/>
        </p:nvPicPr>
        <p:blipFill>
          <a:blip r:embed="rId3">
            <a:alphaModFix/>
          </a:blip>
          <a:stretch>
            <a:fillRect/>
          </a:stretch>
        </p:blipFill>
        <p:spPr>
          <a:xfrm>
            <a:off x="4662725" y="1309713"/>
            <a:ext cx="4433799" cy="2313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7"/>
          <p:cNvSpPr txBox="1">
            <a:spLocks noGrp="1"/>
          </p:cNvSpPr>
          <p:nvPr>
            <p:ph type="title"/>
          </p:nvPr>
        </p:nvSpPr>
        <p:spPr>
          <a:xfrm>
            <a:off x="717976" y="1578425"/>
            <a:ext cx="31365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Depth-First Search</a:t>
            </a:r>
            <a:endParaRPr/>
          </a:p>
          <a:p>
            <a:pPr marL="0" lvl="0" indent="0" algn="l" rtl="0">
              <a:lnSpc>
                <a:spcPct val="115000"/>
              </a:lnSpc>
              <a:spcBef>
                <a:spcPts val="1600"/>
              </a:spcBef>
              <a:spcAft>
                <a:spcPts val="1600"/>
              </a:spcAft>
              <a:buNone/>
            </a:pPr>
            <a:r>
              <a:rPr lang="en-GB" sz="1400"/>
              <a:t>For Directed graphs</a:t>
            </a:r>
            <a:endParaRPr/>
          </a:p>
        </p:txBody>
      </p:sp>
      <p:pic>
        <p:nvPicPr>
          <p:cNvPr id="303" name="Google Shape;303;p27"/>
          <p:cNvPicPr preferRelativeResize="0"/>
          <p:nvPr/>
        </p:nvPicPr>
        <p:blipFill>
          <a:blip r:embed="rId3">
            <a:alphaModFix/>
          </a:blip>
          <a:stretch>
            <a:fillRect/>
          </a:stretch>
        </p:blipFill>
        <p:spPr>
          <a:xfrm>
            <a:off x="4655975" y="581600"/>
            <a:ext cx="4419600" cy="37909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8"/>
          <p:cNvSpPr txBox="1">
            <a:spLocks noGrp="1"/>
          </p:cNvSpPr>
          <p:nvPr>
            <p:ph type="title"/>
          </p:nvPr>
        </p:nvSpPr>
        <p:spPr>
          <a:xfrm>
            <a:off x="780951" y="1589125"/>
            <a:ext cx="30525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Depth-First Search</a:t>
            </a:r>
            <a:endParaRPr/>
          </a:p>
          <a:p>
            <a:pPr marL="0" lvl="0" indent="0" algn="l" rtl="0">
              <a:lnSpc>
                <a:spcPct val="115000"/>
              </a:lnSpc>
              <a:spcBef>
                <a:spcPts val="1600"/>
              </a:spcBef>
              <a:spcAft>
                <a:spcPts val="1600"/>
              </a:spcAft>
              <a:buNone/>
            </a:pPr>
            <a:r>
              <a:rPr lang="en-GB" sz="1400"/>
              <a:t>continued…</a:t>
            </a:r>
            <a:endParaRPr/>
          </a:p>
        </p:txBody>
      </p:sp>
      <p:pic>
        <p:nvPicPr>
          <p:cNvPr id="309" name="Google Shape;309;p28"/>
          <p:cNvPicPr preferRelativeResize="0"/>
          <p:nvPr/>
        </p:nvPicPr>
        <p:blipFill>
          <a:blip r:embed="rId3">
            <a:alphaModFix/>
          </a:blip>
          <a:stretch>
            <a:fillRect/>
          </a:stretch>
        </p:blipFill>
        <p:spPr>
          <a:xfrm>
            <a:off x="5147887" y="131400"/>
            <a:ext cx="3476314" cy="2503325"/>
          </a:xfrm>
          <a:prstGeom prst="rect">
            <a:avLst/>
          </a:prstGeom>
          <a:noFill/>
          <a:ln>
            <a:noFill/>
          </a:ln>
        </p:spPr>
      </p:pic>
      <p:pic>
        <p:nvPicPr>
          <p:cNvPr id="310" name="Google Shape;310;p28"/>
          <p:cNvPicPr preferRelativeResize="0"/>
          <p:nvPr/>
        </p:nvPicPr>
        <p:blipFill>
          <a:blip r:embed="rId4">
            <a:alphaModFix/>
          </a:blip>
          <a:stretch>
            <a:fillRect/>
          </a:stretch>
        </p:blipFill>
        <p:spPr>
          <a:xfrm>
            <a:off x="5343251" y="2787125"/>
            <a:ext cx="3085564" cy="2203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9"/>
          <p:cNvSpPr txBox="1">
            <a:spLocks noGrp="1"/>
          </p:cNvSpPr>
          <p:nvPr>
            <p:ph type="title"/>
          </p:nvPr>
        </p:nvSpPr>
        <p:spPr>
          <a:xfrm>
            <a:off x="812451" y="1589125"/>
            <a:ext cx="29895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Depth-First Search</a:t>
            </a:r>
            <a:endParaRPr/>
          </a:p>
          <a:p>
            <a:pPr marL="0" lvl="0" indent="0" algn="l" rtl="0">
              <a:lnSpc>
                <a:spcPct val="115000"/>
              </a:lnSpc>
              <a:spcBef>
                <a:spcPts val="1600"/>
              </a:spcBef>
              <a:spcAft>
                <a:spcPts val="1600"/>
              </a:spcAft>
              <a:buNone/>
            </a:pPr>
            <a:r>
              <a:rPr lang="en-GB" sz="1400"/>
              <a:t>For undirected graphs</a:t>
            </a:r>
            <a:endParaRPr/>
          </a:p>
        </p:txBody>
      </p:sp>
      <p:pic>
        <p:nvPicPr>
          <p:cNvPr id="316" name="Google Shape;316;p29"/>
          <p:cNvPicPr preferRelativeResize="0"/>
          <p:nvPr/>
        </p:nvPicPr>
        <p:blipFill>
          <a:blip r:embed="rId3">
            <a:alphaModFix/>
          </a:blip>
          <a:stretch>
            <a:fillRect/>
          </a:stretch>
        </p:blipFill>
        <p:spPr>
          <a:xfrm>
            <a:off x="4652225" y="939675"/>
            <a:ext cx="4391850" cy="286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0"/>
          <p:cNvSpPr txBox="1">
            <a:spLocks noGrp="1"/>
          </p:cNvSpPr>
          <p:nvPr>
            <p:ph type="title"/>
          </p:nvPr>
        </p:nvSpPr>
        <p:spPr>
          <a:xfrm>
            <a:off x="833451" y="1578425"/>
            <a:ext cx="2958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Depth-First Search</a:t>
            </a:r>
            <a:endParaRPr/>
          </a:p>
          <a:p>
            <a:pPr marL="0" lvl="0" indent="0" algn="l" rtl="0">
              <a:lnSpc>
                <a:spcPct val="115000"/>
              </a:lnSpc>
              <a:spcBef>
                <a:spcPts val="1600"/>
              </a:spcBef>
              <a:spcAft>
                <a:spcPts val="1600"/>
              </a:spcAft>
              <a:buNone/>
            </a:pPr>
            <a:r>
              <a:rPr lang="en-GB" sz="1400"/>
              <a:t>continued…</a:t>
            </a:r>
            <a:endParaRPr/>
          </a:p>
        </p:txBody>
      </p:sp>
      <p:pic>
        <p:nvPicPr>
          <p:cNvPr id="322" name="Google Shape;322;p30"/>
          <p:cNvPicPr preferRelativeResize="0"/>
          <p:nvPr/>
        </p:nvPicPr>
        <p:blipFill>
          <a:blip r:embed="rId3">
            <a:alphaModFix/>
          </a:blip>
          <a:stretch>
            <a:fillRect/>
          </a:stretch>
        </p:blipFill>
        <p:spPr>
          <a:xfrm>
            <a:off x="5196350" y="83600"/>
            <a:ext cx="3531099" cy="2488149"/>
          </a:xfrm>
          <a:prstGeom prst="rect">
            <a:avLst/>
          </a:prstGeom>
          <a:noFill/>
          <a:ln>
            <a:noFill/>
          </a:ln>
        </p:spPr>
      </p:pic>
      <p:pic>
        <p:nvPicPr>
          <p:cNvPr id="323" name="Google Shape;323;p30"/>
          <p:cNvPicPr preferRelativeResize="0"/>
          <p:nvPr/>
        </p:nvPicPr>
        <p:blipFill>
          <a:blip r:embed="rId4">
            <a:alphaModFix/>
          </a:blip>
          <a:stretch>
            <a:fillRect/>
          </a:stretch>
        </p:blipFill>
        <p:spPr>
          <a:xfrm>
            <a:off x="5232763" y="2571750"/>
            <a:ext cx="3458276" cy="2366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1"/>
          <p:cNvSpPr txBox="1">
            <a:spLocks noGrp="1"/>
          </p:cNvSpPr>
          <p:nvPr>
            <p:ph type="title"/>
          </p:nvPr>
        </p:nvSpPr>
        <p:spPr>
          <a:xfrm>
            <a:off x="791451" y="1599450"/>
            <a:ext cx="2748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Breadth-First Search</a:t>
            </a:r>
            <a:endParaRPr dirty="0"/>
          </a:p>
          <a:p>
            <a:pPr marL="0" lvl="0" indent="0" algn="l" rtl="0">
              <a:lnSpc>
                <a:spcPct val="115000"/>
              </a:lnSpc>
              <a:spcBef>
                <a:spcPts val="1600"/>
              </a:spcBef>
              <a:spcAft>
                <a:spcPts val="1600"/>
              </a:spcAft>
              <a:buNone/>
            </a:pPr>
            <a:r>
              <a:rPr lang="en-GB" sz="1400" dirty="0"/>
              <a:t>Breadth-first Search is another algorithm for searching all the vertices of a graph or tree data structure.</a:t>
            </a:r>
            <a:endParaRPr dirty="0"/>
          </a:p>
        </p:txBody>
      </p:sp>
      <p:pic>
        <p:nvPicPr>
          <p:cNvPr id="329" name="Google Shape;329;p31"/>
          <p:cNvPicPr preferRelativeResize="0"/>
          <p:nvPr/>
        </p:nvPicPr>
        <p:blipFill>
          <a:blip r:embed="rId3">
            <a:alphaModFix/>
          </a:blip>
          <a:stretch>
            <a:fillRect/>
          </a:stretch>
        </p:blipFill>
        <p:spPr>
          <a:xfrm>
            <a:off x="4631250" y="635275"/>
            <a:ext cx="4441450" cy="3337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2"/>
          <p:cNvSpPr txBox="1">
            <a:spLocks noGrp="1"/>
          </p:cNvSpPr>
          <p:nvPr>
            <p:ph type="title"/>
          </p:nvPr>
        </p:nvSpPr>
        <p:spPr>
          <a:xfrm>
            <a:off x="791451" y="1567950"/>
            <a:ext cx="3063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Breadth-First Search</a:t>
            </a:r>
            <a:endParaRPr/>
          </a:p>
          <a:p>
            <a:pPr marL="0" lvl="0" indent="0" algn="l" rtl="0">
              <a:lnSpc>
                <a:spcPct val="115000"/>
              </a:lnSpc>
              <a:spcBef>
                <a:spcPts val="1600"/>
              </a:spcBef>
              <a:spcAft>
                <a:spcPts val="1600"/>
              </a:spcAft>
              <a:buNone/>
            </a:pPr>
            <a:r>
              <a:rPr lang="en-GB" sz="1400"/>
              <a:t>For directed graphs</a:t>
            </a:r>
            <a:endParaRPr/>
          </a:p>
        </p:txBody>
      </p:sp>
      <p:pic>
        <p:nvPicPr>
          <p:cNvPr id="335" name="Google Shape;335;p32"/>
          <p:cNvPicPr preferRelativeResize="0"/>
          <p:nvPr/>
        </p:nvPicPr>
        <p:blipFill>
          <a:blip r:embed="rId3">
            <a:alphaModFix/>
          </a:blip>
          <a:stretch>
            <a:fillRect/>
          </a:stretch>
        </p:blipFill>
        <p:spPr>
          <a:xfrm>
            <a:off x="4666450" y="530275"/>
            <a:ext cx="4315251" cy="3473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3"/>
          <p:cNvSpPr txBox="1">
            <a:spLocks noGrp="1"/>
          </p:cNvSpPr>
          <p:nvPr>
            <p:ph type="title"/>
          </p:nvPr>
        </p:nvSpPr>
        <p:spPr>
          <a:xfrm>
            <a:off x="812451" y="1599625"/>
            <a:ext cx="27585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Breadth-First Search</a:t>
            </a:r>
            <a:endParaRPr/>
          </a:p>
          <a:p>
            <a:pPr marL="0" lvl="0" indent="0" algn="l" rtl="0">
              <a:lnSpc>
                <a:spcPct val="115000"/>
              </a:lnSpc>
              <a:spcBef>
                <a:spcPts val="1600"/>
              </a:spcBef>
              <a:spcAft>
                <a:spcPts val="1600"/>
              </a:spcAft>
              <a:buNone/>
            </a:pPr>
            <a:r>
              <a:rPr lang="en-GB" sz="1400"/>
              <a:t>continued…</a:t>
            </a:r>
            <a:endParaRPr/>
          </a:p>
        </p:txBody>
      </p:sp>
      <p:pic>
        <p:nvPicPr>
          <p:cNvPr id="341" name="Google Shape;341;p33"/>
          <p:cNvPicPr preferRelativeResize="0"/>
          <p:nvPr/>
        </p:nvPicPr>
        <p:blipFill>
          <a:blip r:embed="rId3">
            <a:alphaModFix/>
          </a:blip>
          <a:stretch>
            <a:fillRect/>
          </a:stretch>
        </p:blipFill>
        <p:spPr>
          <a:xfrm>
            <a:off x="5271550" y="47400"/>
            <a:ext cx="3201574" cy="2636875"/>
          </a:xfrm>
          <a:prstGeom prst="rect">
            <a:avLst/>
          </a:prstGeom>
          <a:noFill/>
          <a:ln>
            <a:noFill/>
          </a:ln>
        </p:spPr>
      </p:pic>
      <p:pic>
        <p:nvPicPr>
          <p:cNvPr id="342" name="Google Shape;342;p33"/>
          <p:cNvPicPr preferRelativeResize="0"/>
          <p:nvPr/>
        </p:nvPicPr>
        <p:blipFill>
          <a:blip r:embed="rId4">
            <a:alphaModFix/>
          </a:blip>
          <a:stretch>
            <a:fillRect/>
          </a:stretch>
        </p:blipFill>
        <p:spPr>
          <a:xfrm>
            <a:off x="5226638" y="2571750"/>
            <a:ext cx="3291399" cy="2398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a:spLocks noGrp="1"/>
          </p:cNvSpPr>
          <p:nvPr>
            <p:ph type="title"/>
          </p:nvPr>
        </p:nvSpPr>
        <p:spPr>
          <a:xfrm>
            <a:off x="801951" y="1610125"/>
            <a:ext cx="3084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Breadth-First Search</a:t>
            </a:r>
            <a:endParaRPr/>
          </a:p>
          <a:p>
            <a:pPr marL="0" lvl="0" indent="0" algn="l" rtl="0">
              <a:lnSpc>
                <a:spcPct val="115000"/>
              </a:lnSpc>
              <a:spcBef>
                <a:spcPts val="1600"/>
              </a:spcBef>
              <a:spcAft>
                <a:spcPts val="1600"/>
              </a:spcAft>
              <a:buNone/>
            </a:pPr>
            <a:r>
              <a:rPr lang="en-GB" sz="1400"/>
              <a:t>For undirected graphs</a:t>
            </a:r>
            <a:endParaRPr/>
          </a:p>
        </p:txBody>
      </p:sp>
      <p:pic>
        <p:nvPicPr>
          <p:cNvPr id="348" name="Google Shape;348;p34"/>
          <p:cNvPicPr preferRelativeResize="0"/>
          <p:nvPr/>
        </p:nvPicPr>
        <p:blipFill>
          <a:blip r:embed="rId3">
            <a:alphaModFix/>
          </a:blip>
          <a:stretch>
            <a:fillRect/>
          </a:stretch>
        </p:blipFill>
        <p:spPr>
          <a:xfrm>
            <a:off x="4660925" y="677250"/>
            <a:ext cx="4330675" cy="2948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5"/>
          <p:cNvSpPr txBox="1">
            <a:spLocks noGrp="1"/>
          </p:cNvSpPr>
          <p:nvPr>
            <p:ph type="title"/>
          </p:nvPr>
        </p:nvSpPr>
        <p:spPr>
          <a:xfrm>
            <a:off x="801951" y="1599450"/>
            <a:ext cx="2874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Breadth-First Search</a:t>
            </a:r>
            <a:endParaRPr/>
          </a:p>
          <a:p>
            <a:pPr marL="0" lvl="0" indent="0" algn="l" rtl="0">
              <a:lnSpc>
                <a:spcPct val="115000"/>
              </a:lnSpc>
              <a:spcBef>
                <a:spcPts val="1600"/>
              </a:spcBef>
              <a:spcAft>
                <a:spcPts val="1600"/>
              </a:spcAft>
              <a:buNone/>
            </a:pPr>
            <a:r>
              <a:rPr lang="en-GB" sz="1400"/>
              <a:t>continued…</a:t>
            </a:r>
            <a:endParaRPr/>
          </a:p>
        </p:txBody>
      </p:sp>
      <p:pic>
        <p:nvPicPr>
          <p:cNvPr id="354" name="Google Shape;354;p35"/>
          <p:cNvPicPr preferRelativeResize="0"/>
          <p:nvPr/>
        </p:nvPicPr>
        <p:blipFill>
          <a:blip r:embed="rId3">
            <a:alphaModFix/>
          </a:blip>
          <a:stretch>
            <a:fillRect/>
          </a:stretch>
        </p:blipFill>
        <p:spPr>
          <a:xfrm>
            <a:off x="5231676" y="2396575"/>
            <a:ext cx="3400950" cy="2746925"/>
          </a:xfrm>
          <a:prstGeom prst="rect">
            <a:avLst/>
          </a:prstGeom>
          <a:noFill/>
          <a:ln>
            <a:noFill/>
          </a:ln>
        </p:spPr>
      </p:pic>
      <p:pic>
        <p:nvPicPr>
          <p:cNvPr id="355" name="Google Shape;355;p35"/>
          <p:cNvPicPr preferRelativeResize="0"/>
          <p:nvPr/>
        </p:nvPicPr>
        <p:blipFill>
          <a:blip r:embed="rId4">
            <a:alphaModFix/>
          </a:blip>
          <a:stretch>
            <a:fillRect/>
          </a:stretch>
        </p:blipFill>
        <p:spPr>
          <a:xfrm>
            <a:off x="5079976" y="152400"/>
            <a:ext cx="3552649" cy="2518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4300" y="9436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a:t>
            </a:r>
            <a:endParaRPr/>
          </a:p>
        </p:txBody>
      </p:sp>
      <p:sp>
        <p:nvSpPr>
          <p:cNvPr id="235" name="Google Shape;235;p18"/>
          <p:cNvSpPr txBox="1"/>
          <p:nvPr/>
        </p:nvSpPr>
        <p:spPr>
          <a:xfrm>
            <a:off x="1294300" y="1950625"/>
            <a:ext cx="32214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01    Simple and Complete Graph</a:t>
            </a:r>
            <a:endParaRPr>
              <a:solidFill>
                <a:srgbClr val="CACACA"/>
              </a:solidFill>
              <a:latin typeface="Montserrat"/>
              <a:ea typeface="Montserrat"/>
              <a:cs typeface="Montserrat"/>
              <a:sym typeface="Montserrat"/>
            </a:endParaRPr>
          </a:p>
        </p:txBody>
      </p:sp>
      <p:sp>
        <p:nvSpPr>
          <p:cNvPr id="236" name="Google Shape;236;p18"/>
          <p:cNvSpPr txBox="1"/>
          <p:nvPr/>
        </p:nvSpPr>
        <p:spPr>
          <a:xfrm>
            <a:off x="1294300" y="2312875"/>
            <a:ext cx="3277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02   Bipartite and Tripartite Graph</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675101"/>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03   Havel-Hakimi Algorithm</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0" y="3037350"/>
            <a:ext cx="33999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04   Depth-First Search Algorithm</a:t>
            </a:r>
            <a:endParaRPr sz="1800">
              <a:solidFill>
                <a:srgbClr val="CACACA"/>
              </a:solidFill>
              <a:latin typeface="Average"/>
              <a:ea typeface="Average"/>
              <a:cs typeface="Average"/>
              <a:sym typeface="Average"/>
            </a:endParaRPr>
          </a:p>
        </p:txBody>
      </p:sp>
      <p:sp>
        <p:nvSpPr>
          <p:cNvPr id="239" name="Google Shape;239;p18"/>
          <p:cNvSpPr txBox="1"/>
          <p:nvPr/>
        </p:nvSpPr>
        <p:spPr>
          <a:xfrm>
            <a:off x="1294300" y="3399600"/>
            <a:ext cx="34524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05   Breadth-First Search Algorithm</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761850"/>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06   Max-Flow Algorithm</a:t>
            </a:r>
            <a:endParaRPr>
              <a:solidFill>
                <a:srgbClr val="CACACA"/>
              </a:solidFill>
              <a:latin typeface="Montserrat"/>
              <a:ea typeface="Montserrat"/>
              <a:cs typeface="Montserrat"/>
              <a:sym typeface="Montserrat"/>
            </a:endParaRPr>
          </a:p>
        </p:txBody>
      </p:sp>
      <p:sp>
        <p:nvSpPr>
          <p:cNvPr id="241" name="Google Shape;241;p18"/>
          <p:cNvSpPr txBox="1"/>
          <p:nvPr/>
        </p:nvSpPr>
        <p:spPr>
          <a:xfrm>
            <a:off x="1294300" y="4055875"/>
            <a:ext cx="2823600" cy="3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07   Real Life Applications</a:t>
            </a:r>
            <a:endParaRPr>
              <a:solidFill>
                <a:schemeClr val="lt1"/>
              </a:solidFill>
              <a:latin typeface="Montserrat"/>
              <a:ea typeface="Montserrat"/>
              <a:cs typeface="Montserrat"/>
              <a:sym typeface="Montserrat"/>
            </a:endParaRPr>
          </a:p>
        </p:txBody>
      </p:sp>
      <p:sp>
        <p:nvSpPr>
          <p:cNvPr id="242" name="Google Shape;242;p18"/>
          <p:cNvSpPr txBox="1"/>
          <p:nvPr/>
        </p:nvSpPr>
        <p:spPr>
          <a:xfrm>
            <a:off x="1294300" y="4381375"/>
            <a:ext cx="3018300" cy="2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08   References</a:t>
            </a:r>
            <a:endParaRPr>
              <a:solidFill>
                <a:schemeClr val="lt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770450" y="1567950"/>
            <a:ext cx="36195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Max Flow Algorithm</a:t>
            </a:r>
            <a:endParaRPr/>
          </a:p>
          <a:p>
            <a:pPr marL="0" lvl="0" indent="0" algn="l" rtl="0">
              <a:lnSpc>
                <a:spcPct val="115000"/>
              </a:lnSpc>
              <a:spcBef>
                <a:spcPts val="1600"/>
              </a:spcBef>
              <a:spcAft>
                <a:spcPts val="1600"/>
              </a:spcAft>
              <a:buNone/>
            </a:pPr>
            <a:r>
              <a:rPr lang="en-GB" sz="1400"/>
              <a:t>The Max Flow or Ford-Fulkerson algorithm is an algorithm that tackles the </a:t>
            </a:r>
            <a:r>
              <a:rPr lang="en-GB" sz="1400">
                <a:uFill>
                  <a:noFill/>
                </a:uFill>
                <a:hlinkClick r:id="rId3"/>
              </a:rPr>
              <a:t>max-flow min-cut</a:t>
            </a:r>
            <a:r>
              <a:rPr lang="en-GB" sz="1400"/>
              <a:t> problem. That is, given a network with vertices and edges between those vertices that have certain weights, how much "flow" can the network process at a time.</a:t>
            </a:r>
            <a:endParaRPr sz="1400"/>
          </a:p>
        </p:txBody>
      </p:sp>
      <p:pic>
        <p:nvPicPr>
          <p:cNvPr id="361" name="Google Shape;361;p36"/>
          <p:cNvPicPr preferRelativeResize="0"/>
          <p:nvPr/>
        </p:nvPicPr>
        <p:blipFill>
          <a:blip r:embed="rId4">
            <a:alphaModFix/>
          </a:blip>
          <a:stretch>
            <a:fillRect/>
          </a:stretch>
        </p:blipFill>
        <p:spPr>
          <a:xfrm>
            <a:off x="4631250" y="343275"/>
            <a:ext cx="4440175" cy="1551700"/>
          </a:xfrm>
          <a:prstGeom prst="rect">
            <a:avLst/>
          </a:prstGeom>
          <a:noFill/>
          <a:ln>
            <a:noFill/>
          </a:ln>
        </p:spPr>
      </p:pic>
      <p:pic>
        <p:nvPicPr>
          <p:cNvPr id="362" name="Google Shape;362;p36"/>
          <p:cNvPicPr preferRelativeResize="0"/>
          <p:nvPr/>
        </p:nvPicPr>
        <p:blipFill>
          <a:blip r:embed="rId5">
            <a:alphaModFix/>
          </a:blip>
          <a:stretch>
            <a:fillRect/>
          </a:stretch>
        </p:blipFill>
        <p:spPr>
          <a:xfrm>
            <a:off x="4849600" y="2005400"/>
            <a:ext cx="4003465" cy="2943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801950" y="1567925"/>
            <a:ext cx="33885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Max Flow Algorithm</a:t>
            </a:r>
            <a:endParaRPr/>
          </a:p>
          <a:p>
            <a:pPr marL="0" lvl="0" indent="0" algn="l" rtl="0">
              <a:lnSpc>
                <a:spcPct val="115000"/>
              </a:lnSpc>
              <a:spcBef>
                <a:spcPts val="1600"/>
              </a:spcBef>
              <a:spcAft>
                <a:spcPts val="1600"/>
              </a:spcAft>
              <a:buNone/>
            </a:pPr>
            <a:r>
              <a:rPr lang="en-GB" sz="1400"/>
              <a:t>Graph before applying the algorithm</a:t>
            </a:r>
            <a:endParaRPr/>
          </a:p>
        </p:txBody>
      </p:sp>
      <p:pic>
        <p:nvPicPr>
          <p:cNvPr id="368" name="Google Shape;368;p37"/>
          <p:cNvPicPr preferRelativeResize="0"/>
          <p:nvPr/>
        </p:nvPicPr>
        <p:blipFill>
          <a:blip r:embed="rId3">
            <a:alphaModFix/>
          </a:blip>
          <a:stretch>
            <a:fillRect/>
          </a:stretch>
        </p:blipFill>
        <p:spPr>
          <a:xfrm>
            <a:off x="4652400" y="950150"/>
            <a:ext cx="4318101" cy="261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8"/>
          <p:cNvSpPr txBox="1">
            <a:spLocks noGrp="1"/>
          </p:cNvSpPr>
          <p:nvPr>
            <p:ph type="title"/>
          </p:nvPr>
        </p:nvSpPr>
        <p:spPr>
          <a:xfrm>
            <a:off x="759976" y="1557625"/>
            <a:ext cx="3063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Max Flow Algorithm</a:t>
            </a:r>
            <a:endParaRPr/>
          </a:p>
          <a:p>
            <a:pPr marL="0" lvl="0" indent="0" algn="l" rtl="0">
              <a:lnSpc>
                <a:spcPct val="115000"/>
              </a:lnSpc>
              <a:spcBef>
                <a:spcPts val="1600"/>
              </a:spcBef>
              <a:spcAft>
                <a:spcPts val="1600"/>
              </a:spcAft>
              <a:buNone/>
            </a:pPr>
            <a:r>
              <a:rPr lang="en-GB" sz="1400"/>
              <a:t>Graph before applying the algorithm</a:t>
            </a:r>
            <a:endParaRPr/>
          </a:p>
        </p:txBody>
      </p:sp>
      <p:pic>
        <p:nvPicPr>
          <p:cNvPr id="374" name="Google Shape;374;p38"/>
          <p:cNvPicPr preferRelativeResize="0"/>
          <p:nvPr/>
        </p:nvPicPr>
        <p:blipFill>
          <a:blip r:embed="rId3">
            <a:alphaModFix/>
          </a:blip>
          <a:stretch>
            <a:fillRect/>
          </a:stretch>
        </p:blipFill>
        <p:spPr>
          <a:xfrm>
            <a:off x="4634975" y="494600"/>
            <a:ext cx="4419601" cy="39233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0"/>
          <p:cNvSpPr txBox="1">
            <a:spLocks noGrp="1"/>
          </p:cNvSpPr>
          <p:nvPr>
            <p:ph type="title"/>
          </p:nvPr>
        </p:nvSpPr>
        <p:spPr>
          <a:xfrm>
            <a:off x="833451" y="1557450"/>
            <a:ext cx="3042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Max Flow Algorithm</a:t>
            </a:r>
            <a:endParaRPr/>
          </a:p>
          <a:p>
            <a:pPr marL="0" lvl="0" indent="0" algn="l" rtl="0">
              <a:lnSpc>
                <a:spcPct val="115000"/>
              </a:lnSpc>
              <a:spcBef>
                <a:spcPts val="1600"/>
              </a:spcBef>
              <a:spcAft>
                <a:spcPts val="1600"/>
              </a:spcAft>
              <a:buNone/>
            </a:pPr>
            <a:r>
              <a:rPr lang="en-GB" sz="1400"/>
              <a:t>Graph after applying the algorithm</a:t>
            </a:r>
            <a:endParaRPr/>
          </a:p>
        </p:txBody>
      </p:sp>
      <p:pic>
        <p:nvPicPr>
          <p:cNvPr id="386" name="Google Shape;386;p40"/>
          <p:cNvPicPr preferRelativeResize="0"/>
          <p:nvPr/>
        </p:nvPicPr>
        <p:blipFill>
          <a:blip r:embed="rId3">
            <a:alphaModFix/>
          </a:blip>
          <a:stretch>
            <a:fillRect/>
          </a:stretch>
        </p:blipFill>
        <p:spPr>
          <a:xfrm>
            <a:off x="4655975" y="645775"/>
            <a:ext cx="4419601" cy="31905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Real Life Applications</a:t>
            </a:r>
            <a:endParaRPr/>
          </a:p>
        </p:txBody>
      </p:sp>
      <p:sp>
        <p:nvSpPr>
          <p:cNvPr id="392" name="Google Shape;392;p41"/>
          <p:cNvSpPr txBox="1"/>
          <p:nvPr/>
        </p:nvSpPr>
        <p:spPr>
          <a:xfrm>
            <a:off x="1072775" y="1179850"/>
            <a:ext cx="7683900" cy="3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Breadth-First Search:</a:t>
            </a:r>
            <a:endParaRPr>
              <a:solidFill>
                <a:schemeClr val="lt1"/>
              </a:solidFill>
              <a:latin typeface="Montserrat"/>
              <a:ea typeface="Montserrat"/>
              <a:cs typeface="Montserrat"/>
              <a:sym typeface="Montserrat"/>
            </a:endParaRPr>
          </a:p>
          <a:p>
            <a:pPr marL="360000" lvl="0" indent="-317500" algn="l" rtl="0">
              <a:lnSpc>
                <a:spcPct val="105882"/>
              </a:lnSpc>
              <a:spcBef>
                <a:spcPts val="100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Crawlers in Search Engine</a:t>
            </a:r>
            <a:endParaRPr>
              <a:solidFill>
                <a:schemeClr val="lt1"/>
              </a:solidFill>
              <a:latin typeface="Montserrat"/>
              <a:ea typeface="Montserrat"/>
              <a:cs typeface="Montserrat"/>
              <a:sym typeface="Montserrat"/>
            </a:endParaRPr>
          </a:p>
          <a:p>
            <a:pPr marL="360000" lvl="0" indent="-317500" algn="l" rtl="0">
              <a:lnSpc>
                <a:spcPct val="105882"/>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GPS Navigating systems</a:t>
            </a:r>
            <a:endParaRPr>
              <a:solidFill>
                <a:schemeClr val="lt1"/>
              </a:solidFill>
              <a:latin typeface="Montserrat"/>
              <a:ea typeface="Montserrat"/>
              <a:cs typeface="Montserrat"/>
              <a:sym typeface="Montserrat"/>
            </a:endParaRPr>
          </a:p>
          <a:p>
            <a:pPr marL="360000" lvl="0" indent="-317500" algn="l" rtl="0">
              <a:lnSpc>
                <a:spcPct val="105882"/>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Peer-to-Peer Networking</a:t>
            </a:r>
            <a:endParaRPr>
              <a:solidFill>
                <a:schemeClr val="lt1"/>
              </a:solidFill>
              <a:latin typeface="Montserrat"/>
              <a:ea typeface="Montserrat"/>
              <a:cs typeface="Montserrat"/>
              <a:sym typeface="Montserrat"/>
            </a:endParaRPr>
          </a:p>
          <a:p>
            <a:pPr marL="0" lvl="0" indent="0" algn="l" rtl="0">
              <a:lnSpc>
                <a:spcPct val="105882"/>
              </a:lnSpc>
              <a:spcBef>
                <a:spcPts val="0"/>
              </a:spcBef>
              <a:spcAft>
                <a:spcPts val="0"/>
              </a:spcAft>
              <a:buNone/>
            </a:pPr>
            <a:endParaRPr>
              <a:solidFill>
                <a:schemeClr val="lt1"/>
              </a:solidFill>
              <a:latin typeface="Montserrat"/>
              <a:ea typeface="Montserrat"/>
              <a:cs typeface="Montserrat"/>
              <a:sym typeface="Montserrat"/>
            </a:endParaRPr>
          </a:p>
          <a:p>
            <a:pPr marL="0" lvl="0" indent="0" algn="l" rtl="0">
              <a:lnSpc>
                <a:spcPct val="105882"/>
              </a:lnSpc>
              <a:spcBef>
                <a:spcPts val="0"/>
              </a:spcBef>
              <a:spcAft>
                <a:spcPts val="0"/>
              </a:spcAft>
              <a:buNone/>
            </a:pPr>
            <a:r>
              <a:rPr lang="en-GB">
                <a:solidFill>
                  <a:schemeClr val="lt1"/>
                </a:solidFill>
                <a:latin typeface="Montserrat"/>
                <a:ea typeface="Montserrat"/>
                <a:cs typeface="Montserrat"/>
                <a:sym typeface="Montserrat"/>
              </a:rPr>
              <a:t>Depth-First Search:</a:t>
            </a:r>
            <a:endParaRPr>
              <a:solidFill>
                <a:schemeClr val="lt1"/>
              </a:solidFill>
              <a:latin typeface="Montserrat"/>
              <a:ea typeface="Montserrat"/>
              <a:cs typeface="Montserrat"/>
              <a:sym typeface="Montserrat"/>
            </a:endParaRPr>
          </a:p>
          <a:p>
            <a:pPr marL="360000" lvl="0" indent="-317500" algn="l" rtl="0">
              <a:lnSpc>
                <a:spcPct val="105882"/>
              </a:lnSpc>
              <a:spcBef>
                <a:spcPts val="100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Solving Problems with one solution</a:t>
            </a:r>
            <a:endParaRPr>
              <a:solidFill>
                <a:schemeClr val="lt1"/>
              </a:solidFill>
              <a:latin typeface="Montserrat"/>
              <a:ea typeface="Montserrat"/>
              <a:cs typeface="Montserrat"/>
              <a:sym typeface="Montserrat"/>
            </a:endParaRPr>
          </a:p>
          <a:p>
            <a:pPr marL="360000" lvl="0" indent="-317500" algn="l" rtl="0">
              <a:lnSpc>
                <a:spcPct val="105882"/>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Model Checking</a:t>
            </a:r>
            <a:endParaRPr>
              <a:solidFill>
                <a:schemeClr val="lt1"/>
              </a:solidFill>
              <a:latin typeface="Montserrat"/>
              <a:ea typeface="Montserrat"/>
              <a:cs typeface="Montserrat"/>
              <a:sym typeface="Montserrat"/>
            </a:endParaRPr>
          </a:p>
          <a:p>
            <a:pPr marL="360000" lvl="0" indent="-317500" algn="l" rtl="0">
              <a:lnSpc>
                <a:spcPct val="105882"/>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Maze Generation</a:t>
            </a:r>
            <a:endParaRPr>
              <a:solidFill>
                <a:schemeClr val="lt1"/>
              </a:solidFill>
              <a:latin typeface="Montserrat"/>
              <a:ea typeface="Montserrat"/>
              <a:cs typeface="Montserrat"/>
              <a:sym typeface="Montserrat"/>
            </a:endParaRPr>
          </a:p>
          <a:p>
            <a:pPr marL="0" lvl="0" indent="0" algn="l" rtl="0">
              <a:lnSpc>
                <a:spcPct val="105882"/>
              </a:lnSpc>
              <a:spcBef>
                <a:spcPts val="0"/>
              </a:spcBef>
              <a:spcAft>
                <a:spcPts val="0"/>
              </a:spcAft>
              <a:buNone/>
            </a:pPr>
            <a:endParaRPr>
              <a:solidFill>
                <a:schemeClr val="lt1"/>
              </a:solidFill>
              <a:latin typeface="Montserrat"/>
              <a:ea typeface="Montserrat"/>
              <a:cs typeface="Montserrat"/>
              <a:sym typeface="Montserrat"/>
            </a:endParaRPr>
          </a:p>
          <a:p>
            <a:pPr marL="0" lvl="0" indent="0" algn="l" rtl="0">
              <a:lnSpc>
                <a:spcPct val="105882"/>
              </a:lnSpc>
              <a:spcBef>
                <a:spcPts val="0"/>
              </a:spcBef>
              <a:spcAft>
                <a:spcPts val="0"/>
              </a:spcAft>
              <a:buNone/>
            </a:pPr>
            <a:r>
              <a:rPr lang="en-GB">
                <a:solidFill>
                  <a:schemeClr val="lt1"/>
                </a:solidFill>
                <a:latin typeface="Montserrat"/>
                <a:ea typeface="Montserrat"/>
                <a:cs typeface="Montserrat"/>
                <a:sym typeface="Montserrat"/>
              </a:rPr>
              <a:t>Max Flow Algorithm:</a:t>
            </a:r>
            <a:endParaRPr>
              <a:solidFill>
                <a:schemeClr val="lt1"/>
              </a:solidFill>
              <a:latin typeface="Montserrat"/>
              <a:ea typeface="Montserrat"/>
              <a:cs typeface="Montserrat"/>
              <a:sym typeface="Montserrat"/>
            </a:endParaRPr>
          </a:p>
          <a:p>
            <a:pPr marL="360000" lvl="0" indent="-317500" algn="l" rtl="0">
              <a:lnSpc>
                <a:spcPct val="105882"/>
              </a:lnSpc>
              <a:spcBef>
                <a:spcPts val="100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Supply Chain Management</a:t>
            </a:r>
            <a:endParaRPr>
              <a:solidFill>
                <a:schemeClr val="lt1"/>
              </a:solidFill>
              <a:latin typeface="Montserrat"/>
              <a:ea typeface="Montserrat"/>
              <a:cs typeface="Montserrat"/>
              <a:sym typeface="Montserrat"/>
            </a:endParaRPr>
          </a:p>
          <a:p>
            <a:pPr marL="360000" lvl="0" indent="-317500" algn="l" rtl="0">
              <a:lnSpc>
                <a:spcPct val="105882"/>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Resource Allocation</a:t>
            </a:r>
            <a:endParaRPr>
              <a:solidFill>
                <a:schemeClr val="lt1"/>
              </a:solidFill>
              <a:latin typeface="Montserrat"/>
              <a:ea typeface="Montserrat"/>
              <a:cs typeface="Montserrat"/>
              <a:sym typeface="Montserrat"/>
            </a:endParaRPr>
          </a:p>
          <a:p>
            <a:pPr marL="360000" lvl="0" indent="-317500" algn="l" rtl="0">
              <a:lnSpc>
                <a:spcPct val="105882"/>
              </a:lnSpc>
              <a:spcBef>
                <a:spcPts val="0"/>
              </a:spcBef>
              <a:spcAft>
                <a:spcPts val="0"/>
              </a:spcAft>
              <a:buClr>
                <a:schemeClr val="lt1"/>
              </a:buClr>
              <a:buSzPts val="1400"/>
              <a:buFont typeface="Montserrat"/>
              <a:buChar char="●"/>
            </a:pPr>
            <a:r>
              <a:rPr lang="en-GB">
                <a:solidFill>
                  <a:schemeClr val="lt1"/>
                </a:solidFill>
                <a:latin typeface="Montserrat"/>
                <a:ea typeface="Montserrat"/>
                <a:cs typeface="Montserrat"/>
                <a:sym typeface="Montserrat"/>
              </a:rPr>
              <a:t>Transportation Networks</a:t>
            </a:r>
            <a:endParaRPr>
              <a:solidFill>
                <a:schemeClr val="lt1"/>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References</a:t>
            </a:r>
            <a:endParaRPr dirty="0"/>
          </a:p>
        </p:txBody>
      </p:sp>
      <p:sp>
        <p:nvSpPr>
          <p:cNvPr id="398" name="Google Shape;398;p42"/>
          <p:cNvSpPr txBox="1"/>
          <p:nvPr/>
        </p:nvSpPr>
        <p:spPr>
          <a:xfrm>
            <a:off x="1209250" y="1263825"/>
            <a:ext cx="7305900" cy="3590100"/>
          </a:xfrm>
          <a:prstGeom prst="rect">
            <a:avLst/>
          </a:prstGeom>
          <a:noFill/>
          <a:ln>
            <a:noFill/>
          </a:ln>
        </p:spPr>
        <p:txBody>
          <a:bodyPr spcFirstLastPara="1" wrap="square" lIns="91425" tIns="91425" rIns="91425" bIns="91425" anchor="t" anchorCtr="0">
            <a:noAutofit/>
          </a:bodyPr>
          <a:lstStyle/>
          <a:p>
            <a:pPr marL="360000" lvl="0" indent="-317500" algn="l" rtl="0">
              <a:spcBef>
                <a:spcPts val="0"/>
              </a:spcBef>
              <a:spcAft>
                <a:spcPts val="0"/>
              </a:spcAft>
              <a:buClr>
                <a:schemeClr val="lt1"/>
              </a:buClr>
              <a:buSzPts val="1400"/>
              <a:buFont typeface="Montserrat"/>
              <a:buChar char="●"/>
            </a:pPr>
            <a:r>
              <a:rPr lang="en-GB" u="sng" dirty="0">
                <a:solidFill>
                  <a:schemeClr val="hlink"/>
                </a:solidFill>
                <a:latin typeface="Montserrat"/>
                <a:ea typeface="Montserrat"/>
                <a:cs typeface="Montserrat"/>
                <a:sym typeface="Montserrat"/>
                <a:hlinkClick r:id="rId3"/>
              </a:rPr>
              <a:t>https://www.geeksforgeeks.org/applications-of-depth-first-search/</a:t>
            </a:r>
            <a:endParaRPr dirty="0">
              <a:solidFill>
                <a:schemeClr val="lt1"/>
              </a:solidFill>
              <a:latin typeface="Montserrat"/>
              <a:ea typeface="Montserrat"/>
              <a:cs typeface="Montserrat"/>
              <a:sym typeface="Montserrat"/>
            </a:endParaRPr>
          </a:p>
          <a:p>
            <a:pPr marL="360000" lvl="0" indent="-317500" algn="l" rtl="0">
              <a:spcBef>
                <a:spcPts val="1000"/>
              </a:spcBef>
              <a:spcAft>
                <a:spcPts val="0"/>
              </a:spcAft>
              <a:buClr>
                <a:schemeClr val="lt1"/>
              </a:buClr>
              <a:buSzPts val="1400"/>
              <a:buFont typeface="Montserrat"/>
              <a:buChar char="●"/>
            </a:pPr>
            <a:r>
              <a:rPr lang="en-GB" u="sng" dirty="0">
                <a:solidFill>
                  <a:schemeClr val="hlink"/>
                </a:solidFill>
                <a:latin typeface="Montserrat"/>
                <a:ea typeface="Montserrat"/>
                <a:cs typeface="Montserrat"/>
                <a:sym typeface="Montserrat"/>
                <a:hlinkClick r:id="rId4"/>
              </a:rPr>
              <a:t>https://medium.com/edureka/breadth-first-search-algorithm-17d2c72f0eaa</a:t>
            </a:r>
            <a:endParaRPr dirty="0">
              <a:solidFill>
                <a:schemeClr val="lt1"/>
              </a:solidFill>
              <a:latin typeface="Montserrat"/>
              <a:ea typeface="Montserrat"/>
              <a:cs typeface="Montserrat"/>
              <a:sym typeface="Montserrat"/>
            </a:endParaRPr>
          </a:p>
          <a:p>
            <a:pPr marL="360000" lvl="0" indent="-317500" algn="l" rtl="0">
              <a:spcBef>
                <a:spcPts val="1000"/>
              </a:spcBef>
              <a:spcAft>
                <a:spcPts val="0"/>
              </a:spcAft>
              <a:buClr>
                <a:schemeClr val="lt1"/>
              </a:buClr>
              <a:buSzPts val="1400"/>
              <a:buFont typeface="Montserrat"/>
              <a:buChar char="●"/>
            </a:pPr>
            <a:r>
              <a:rPr lang="en-GB" dirty="0">
                <a:solidFill>
                  <a:schemeClr val="lt1"/>
                </a:solidFill>
                <a:latin typeface="Montserrat"/>
                <a:ea typeface="Montserrat"/>
                <a:cs typeface="Montserrat"/>
                <a:sym typeface="Montserrat"/>
                <a:hlinkClick r:id="rId5"/>
              </a:rPr>
              <a:t>https://www.sciencedirect.com/topics/computer-science/augmenting-path</a:t>
            </a:r>
            <a:endParaRPr lang="en-GB" dirty="0">
              <a:solidFill>
                <a:schemeClr val="lt1"/>
              </a:solidFill>
              <a:latin typeface="Montserrat"/>
              <a:ea typeface="Montserrat"/>
              <a:cs typeface="Montserrat"/>
              <a:sym typeface="Montserrat"/>
            </a:endParaRPr>
          </a:p>
          <a:p>
            <a:pPr marL="42500" lvl="0" algn="l" rtl="0">
              <a:spcBef>
                <a:spcPts val="1000"/>
              </a:spcBef>
              <a:spcAft>
                <a:spcPts val="0"/>
              </a:spcAft>
              <a:buClr>
                <a:schemeClr val="lt1"/>
              </a:buClr>
              <a:buSzPts val="1400"/>
            </a:pPr>
            <a:endParaRPr dirty="0">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3"/>
          <p:cNvSpPr txBox="1">
            <a:spLocks noGrp="1"/>
          </p:cNvSpPr>
          <p:nvPr>
            <p:ph type="title"/>
          </p:nvPr>
        </p:nvSpPr>
        <p:spPr>
          <a:xfrm>
            <a:off x="1305600" y="1875750"/>
            <a:ext cx="6532800" cy="199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Thank you!</a:t>
            </a:r>
            <a:endParaRPr/>
          </a:p>
          <a:p>
            <a:pPr marL="0" lvl="0" indent="0" algn="ctr" rtl="0">
              <a:spcBef>
                <a:spcPts val="0"/>
              </a:spcBef>
              <a:spcAft>
                <a:spcPts val="0"/>
              </a:spcAft>
              <a:buNone/>
            </a:pPr>
            <a:endParaRPr/>
          </a:p>
          <a:p>
            <a:pPr marL="0" lvl="0" indent="0" algn="ctr" rtl="0">
              <a:spcBef>
                <a:spcPts val="0"/>
              </a:spcBef>
              <a:spcAft>
                <a:spcPts val="0"/>
              </a:spcAft>
              <a:buNone/>
            </a:pPr>
            <a:r>
              <a:rPr lang="en-GB"/>
              <a:t>If you have any questions you can ask now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2571750"/>
            <a:ext cx="7038900" cy="5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Libraries</a:t>
            </a:r>
            <a:endParaRPr/>
          </a:p>
        </p:txBody>
      </p:sp>
      <p:sp>
        <p:nvSpPr>
          <p:cNvPr id="248" name="Google Shape;248;p19"/>
          <p:cNvSpPr txBox="1">
            <a:spLocks noGrp="1"/>
          </p:cNvSpPr>
          <p:nvPr>
            <p:ph type="body" idx="1"/>
          </p:nvPr>
        </p:nvSpPr>
        <p:spPr>
          <a:xfrm>
            <a:off x="1297500" y="3257550"/>
            <a:ext cx="7038900" cy="693600"/>
          </a:xfrm>
          <a:prstGeom prst="rect">
            <a:avLst/>
          </a:prstGeom>
        </p:spPr>
        <p:txBody>
          <a:bodyPr spcFirstLastPara="1" wrap="square" lIns="91425" tIns="91425" rIns="91425" bIns="91425" anchor="t" anchorCtr="0">
            <a:noAutofit/>
          </a:bodyPr>
          <a:lstStyle/>
          <a:p>
            <a:pPr marL="360000" lvl="0" indent="-317500" algn="l" rtl="0">
              <a:spcBef>
                <a:spcPts val="0"/>
              </a:spcBef>
              <a:spcAft>
                <a:spcPts val="0"/>
              </a:spcAft>
              <a:buSzPts val="1400"/>
              <a:buFont typeface="Montserrat"/>
              <a:buChar char="●"/>
            </a:pPr>
            <a:r>
              <a:rPr lang="en-GB" sz="1400">
                <a:latin typeface="Montserrat"/>
                <a:ea typeface="Montserrat"/>
                <a:cs typeface="Montserrat"/>
                <a:sym typeface="Montserrat"/>
              </a:rPr>
              <a:t>Networkx			For graph operations</a:t>
            </a:r>
            <a:endParaRPr sz="1400">
              <a:latin typeface="Montserrat"/>
              <a:ea typeface="Montserrat"/>
              <a:cs typeface="Montserrat"/>
              <a:sym typeface="Montserrat"/>
            </a:endParaRPr>
          </a:p>
          <a:p>
            <a:pPr marL="360000" lvl="0" indent="-317500" algn="l" rtl="0">
              <a:spcBef>
                <a:spcPts val="0"/>
              </a:spcBef>
              <a:spcAft>
                <a:spcPts val="0"/>
              </a:spcAft>
              <a:buSzPts val="1400"/>
              <a:buFont typeface="Montserrat"/>
              <a:buChar char="●"/>
            </a:pPr>
            <a:r>
              <a:rPr lang="en-GB" sz="1400">
                <a:latin typeface="Montserrat"/>
                <a:ea typeface="Montserrat"/>
                <a:cs typeface="Montserrat"/>
                <a:sym typeface="Montserrat"/>
              </a:rPr>
              <a:t>Matplotlib			For graph plotting</a:t>
            </a:r>
            <a:endParaRPr sz="1400">
              <a:latin typeface="Montserrat"/>
              <a:ea typeface="Montserrat"/>
              <a:cs typeface="Montserrat"/>
              <a:sym typeface="Montserrat"/>
            </a:endParaRPr>
          </a:p>
        </p:txBody>
      </p:sp>
      <p:sp>
        <p:nvSpPr>
          <p:cNvPr id="249" name="Google Shape;249;p19"/>
          <p:cNvSpPr txBox="1">
            <a:spLocks noGrp="1"/>
          </p:cNvSpPr>
          <p:nvPr>
            <p:ph type="title"/>
          </p:nvPr>
        </p:nvSpPr>
        <p:spPr>
          <a:xfrm>
            <a:off x="1297500" y="892225"/>
            <a:ext cx="7038900" cy="5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Language</a:t>
            </a:r>
            <a:endParaRPr/>
          </a:p>
        </p:txBody>
      </p:sp>
      <p:sp>
        <p:nvSpPr>
          <p:cNvPr id="250" name="Google Shape;250;p19"/>
          <p:cNvSpPr txBox="1">
            <a:spLocks noGrp="1"/>
          </p:cNvSpPr>
          <p:nvPr>
            <p:ph type="body" idx="1"/>
          </p:nvPr>
        </p:nvSpPr>
        <p:spPr>
          <a:xfrm>
            <a:off x="1297500" y="1578050"/>
            <a:ext cx="7038900" cy="693600"/>
          </a:xfrm>
          <a:prstGeom prst="rect">
            <a:avLst/>
          </a:prstGeom>
        </p:spPr>
        <p:txBody>
          <a:bodyPr spcFirstLastPara="1" wrap="square" lIns="91425" tIns="91425" rIns="91425" bIns="91425" anchor="t" anchorCtr="0">
            <a:noAutofit/>
          </a:bodyPr>
          <a:lstStyle/>
          <a:p>
            <a:pPr marL="360000" lvl="0" indent="-317500" algn="l" rtl="0">
              <a:spcBef>
                <a:spcPts val="0"/>
              </a:spcBef>
              <a:spcAft>
                <a:spcPts val="0"/>
              </a:spcAft>
              <a:buSzPts val="1400"/>
              <a:buFont typeface="Montserrat"/>
              <a:buChar char="●"/>
            </a:pPr>
            <a:r>
              <a:rPr lang="en-GB" sz="1400">
                <a:latin typeface="Montserrat"/>
                <a:ea typeface="Montserrat"/>
                <a:cs typeface="Montserrat"/>
                <a:sym typeface="Montserrat"/>
              </a:rPr>
              <a:t>Python</a:t>
            </a:r>
            <a:endParaRPr sz="14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0"/>
          <p:cNvSpPr txBox="1">
            <a:spLocks noGrp="1"/>
          </p:cNvSpPr>
          <p:nvPr>
            <p:ph type="title"/>
          </p:nvPr>
        </p:nvSpPr>
        <p:spPr>
          <a:xfrm>
            <a:off x="707625" y="1588950"/>
            <a:ext cx="284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Simple Graph</a:t>
            </a:r>
            <a:endParaRPr/>
          </a:p>
          <a:p>
            <a:pPr marL="0" lvl="0" indent="0" algn="l" rtl="0">
              <a:lnSpc>
                <a:spcPct val="115000"/>
              </a:lnSpc>
              <a:spcBef>
                <a:spcPts val="1600"/>
              </a:spcBef>
              <a:spcAft>
                <a:spcPts val="1600"/>
              </a:spcAft>
              <a:buNone/>
            </a:pPr>
            <a:r>
              <a:rPr lang="en-GB" sz="1400"/>
              <a:t>A simple graph is a graph that does not have more than one edge between any two vertices and no edge starts and ends at the same vertex. In other words a simple graph is a graph without loops and multiple edges.</a:t>
            </a:r>
            <a:endParaRPr sz="1400"/>
          </a:p>
        </p:txBody>
      </p:sp>
      <p:pic>
        <p:nvPicPr>
          <p:cNvPr id="256" name="Google Shape;256;p20"/>
          <p:cNvPicPr preferRelativeResize="0"/>
          <p:nvPr/>
        </p:nvPicPr>
        <p:blipFill>
          <a:blip r:embed="rId3">
            <a:alphaModFix/>
          </a:blip>
          <a:stretch>
            <a:fillRect/>
          </a:stretch>
        </p:blipFill>
        <p:spPr>
          <a:xfrm>
            <a:off x="4633550" y="698225"/>
            <a:ext cx="4361574" cy="1121950"/>
          </a:xfrm>
          <a:prstGeom prst="rect">
            <a:avLst/>
          </a:prstGeom>
          <a:noFill/>
          <a:ln>
            <a:noFill/>
          </a:ln>
        </p:spPr>
      </p:pic>
      <p:pic>
        <p:nvPicPr>
          <p:cNvPr id="257" name="Google Shape;257;p20"/>
          <p:cNvPicPr preferRelativeResize="0"/>
          <p:nvPr/>
        </p:nvPicPr>
        <p:blipFill>
          <a:blip r:embed="rId4">
            <a:alphaModFix/>
          </a:blip>
          <a:stretch>
            <a:fillRect/>
          </a:stretch>
        </p:blipFill>
        <p:spPr>
          <a:xfrm>
            <a:off x="4984625" y="2014525"/>
            <a:ext cx="3659426" cy="259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1"/>
          <p:cNvSpPr txBox="1">
            <a:spLocks noGrp="1"/>
          </p:cNvSpPr>
          <p:nvPr>
            <p:ph type="title"/>
          </p:nvPr>
        </p:nvSpPr>
        <p:spPr>
          <a:xfrm>
            <a:off x="707451" y="1588950"/>
            <a:ext cx="28425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Complete Graph</a:t>
            </a:r>
            <a:endParaRPr/>
          </a:p>
          <a:p>
            <a:pPr marL="0" lvl="0" indent="0" algn="l" rtl="0">
              <a:lnSpc>
                <a:spcPct val="115000"/>
              </a:lnSpc>
              <a:spcBef>
                <a:spcPts val="1600"/>
              </a:spcBef>
              <a:spcAft>
                <a:spcPts val="1600"/>
              </a:spcAft>
              <a:buNone/>
            </a:pPr>
            <a:r>
              <a:rPr lang="en-GB" sz="1400"/>
              <a:t>A complete graph is a graph in which there is a unique edge between every pair of distinct nodes. In other words, every node is directly connected to every other node in the graph.</a:t>
            </a:r>
            <a:endParaRPr/>
          </a:p>
        </p:txBody>
      </p:sp>
      <p:pic>
        <p:nvPicPr>
          <p:cNvPr id="263" name="Google Shape;263;p21"/>
          <p:cNvPicPr preferRelativeResize="0"/>
          <p:nvPr/>
        </p:nvPicPr>
        <p:blipFill>
          <a:blip r:embed="rId3">
            <a:alphaModFix/>
          </a:blip>
          <a:stretch>
            <a:fillRect/>
          </a:stretch>
        </p:blipFill>
        <p:spPr>
          <a:xfrm>
            <a:off x="4841188" y="1588952"/>
            <a:ext cx="4045451" cy="2782575"/>
          </a:xfrm>
          <a:prstGeom prst="rect">
            <a:avLst/>
          </a:prstGeom>
          <a:noFill/>
          <a:ln>
            <a:noFill/>
          </a:ln>
        </p:spPr>
      </p:pic>
      <p:pic>
        <p:nvPicPr>
          <p:cNvPr id="264" name="Google Shape;264;p21"/>
          <p:cNvPicPr preferRelativeResize="0"/>
          <p:nvPr/>
        </p:nvPicPr>
        <p:blipFill>
          <a:blip r:embed="rId4">
            <a:alphaModFix/>
          </a:blip>
          <a:stretch>
            <a:fillRect/>
          </a:stretch>
        </p:blipFill>
        <p:spPr>
          <a:xfrm>
            <a:off x="4712488" y="729725"/>
            <a:ext cx="4302825" cy="6046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2"/>
          <p:cNvSpPr txBox="1">
            <a:spLocks noGrp="1"/>
          </p:cNvSpPr>
          <p:nvPr>
            <p:ph type="title"/>
          </p:nvPr>
        </p:nvSpPr>
        <p:spPr>
          <a:xfrm>
            <a:off x="697000" y="1578750"/>
            <a:ext cx="2737500" cy="1839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Bipartite Graph</a:t>
            </a:r>
            <a:endParaRPr/>
          </a:p>
          <a:p>
            <a:pPr marL="0" lvl="0" indent="0" algn="l" rtl="0">
              <a:lnSpc>
                <a:spcPct val="115000"/>
              </a:lnSpc>
              <a:spcBef>
                <a:spcPts val="1600"/>
              </a:spcBef>
              <a:spcAft>
                <a:spcPts val="1600"/>
              </a:spcAft>
              <a:buNone/>
            </a:pPr>
            <a:r>
              <a:rPr lang="en-GB" sz="1400"/>
              <a:t>A bipartite graph is a graph where the vertices can be divided into two disjoint sets such that all edges connect a vertex in one set to a vertex in another set.</a:t>
            </a:r>
            <a:endParaRPr sz="1400"/>
          </a:p>
        </p:txBody>
      </p:sp>
      <p:pic>
        <p:nvPicPr>
          <p:cNvPr id="270" name="Google Shape;270;p22"/>
          <p:cNvPicPr preferRelativeResize="0"/>
          <p:nvPr/>
        </p:nvPicPr>
        <p:blipFill>
          <a:blip r:embed="rId3">
            <a:alphaModFix/>
          </a:blip>
          <a:stretch>
            <a:fillRect/>
          </a:stretch>
        </p:blipFill>
        <p:spPr>
          <a:xfrm>
            <a:off x="5324050" y="2691425"/>
            <a:ext cx="3009600" cy="2098625"/>
          </a:xfrm>
          <a:prstGeom prst="rect">
            <a:avLst/>
          </a:prstGeom>
          <a:noFill/>
          <a:ln>
            <a:noFill/>
          </a:ln>
        </p:spPr>
      </p:pic>
      <p:pic>
        <p:nvPicPr>
          <p:cNvPr id="271" name="Google Shape;271;p22"/>
          <p:cNvPicPr preferRelativeResize="0"/>
          <p:nvPr/>
        </p:nvPicPr>
        <p:blipFill>
          <a:blip r:embed="rId4">
            <a:alphaModFix/>
          </a:blip>
          <a:stretch>
            <a:fillRect/>
          </a:stretch>
        </p:blipFill>
        <p:spPr>
          <a:xfrm>
            <a:off x="4707088" y="310900"/>
            <a:ext cx="4243525" cy="2260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3"/>
          <p:cNvSpPr txBox="1">
            <a:spLocks noGrp="1"/>
          </p:cNvSpPr>
          <p:nvPr>
            <p:ph type="title"/>
          </p:nvPr>
        </p:nvSpPr>
        <p:spPr>
          <a:xfrm>
            <a:off x="707475" y="1568100"/>
            <a:ext cx="2947500" cy="1797300"/>
          </a:xfrm>
          <a:prstGeom prst="rect">
            <a:avLst/>
          </a:prstGeom>
          <a:no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Tripartite Graph</a:t>
            </a:r>
            <a:endParaRPr dirty="0"/>
          </a:p>
          <a:p>
            <a:pPr marL="0" lvl="0" indent="0" algn="l" rtl="0">
              <a:lnSpc>
                <a:spcPct val="115000"/>
              </a:lnSpc>
              <a:spcBef>
                <a:spcPts val="1600"/>
              </a:spcBef>
              <a:spcAft>
                <a:spcPts val="1600"/>
              </a:spcAft>
              <a:buNone/>
            </a:pPr>
            <a:r>
              <a:rPr lang="en-GB" sz="1400" dirty="0"/>
              <a:t>A set of </a:t>
            </a:r>
            <a:r>
              <a:rPr lang="en-GB" sz="1400" dirty="0">
                <a:uFill>
                  <a:noFill/>
                </a:uFill>
              </a:rPr>
              <a:t>graph vertices</a:t>
            </a:r>
            <a:r>
              <a:rPr lang="en-GB" sz="1400" dirty="0"/>
              <a:t> decomposed into three disjoint sets such that no two </a:t>
            </a:r>
            <a:r>
              <a:rPr lang="en-GB" sz="1400" dirty="0">
                <a:uFill>
                  <a:noFill/>
                </a:uFill>
              </a:rPr>
              <a:t>graph vertices</a:t>
            </a:r>
            <a:r>
              <a:rPr lang="en-GB" sz="1400" dirty="0"/>
              <a:t> within the same set are adjacent and such that every vertex of each set </a:t>
            </a:r>
            <a:r>
              <a:rPr lang="en-GB" sz="1400" dirty="0">
                <a:uFill>
                  <a:noFill/>
                </a:uFill>
              </a:rPr>
              <a:t>graph vertices</a:t>
            </a:r>
            <a:r>
              <a:rPr lang="en-GB" sz="1400" dirty="0"/>
              <a:t> is adjacent to every vertex in the other two sets</a:t>
            </a:r>
            <a:endParaRPr sz="1400" dirty="0"/>
          </a:p>
        </p:txBody>
      </p:sp>
      <p:pic>
        <p:nvPicPr>
          <p:cNvPr id="277" name="Google Shape;277;p23"/>
          <p:cNvPicPr preferRelativeResize="0"/>
          <p:nvPr/>
        </p:nvPicPr>
        <p:blipFill>
          <a:blip r:embed="rId3">
            <a:alphaModFix/>
          </a:blip>
          <a:stretch>
            <a:fillRect/>
          </a:stretch>
        </p:blipFill>
        <p:spPr>
          <a:xfrm>
            <a:off x="5001350" y="2571750"/>
            <a:ext cx="3684401" cy="2567776"/>
          </a:xfrm>
          <a:prstGeom prst="rect">
            <a:avLst/>
          </a:prstGeom>
          <a:noFill/>
          <a:ln>
            <a:noFill/>
          </a:ln>
        </p:spPr>
      </p:pic>
      <p:pic>
        <p:nvPicPr>
          <p:cNvPr id="278" name="Google Shape;278;p23"/>
          <p:cNvPicPr preferRelativeResize="0"/>
          <p:nvPr/>
        </p:nvPicPr>
        <p:blipFill>
          <a:blip r:embed="rId4">
            <a:alphaModFix/>
          </a:blip>
          <a:stretch>
            <a:fillRect/>
          </a:stretch>
        </p:blipFill>
        <p:spPr>
          <a:xfrm>
            <a:off x="4972525" y="195400"/>
            <a:ext cx="3742051" cy="2376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4"/>
          <p:cNvSpPr txBox="1">
            <a:spLocks noGrp="1"/>
          </p:cNvSpPr>
          <p:nvPr>
            <p:ph type="title"/>
          </p:nvPr>
        </p:nvSpPr>
        <p:spPr>
          <a:xfrm>
            <a:off x="707475" y="1557450"/>
            <a:ext cx="30525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Havel-Hakimi Algorithm</a:t>
            </a:r>
            <a:endParaRPr/>
          </a:p>
          <a:p>
            <a:pPr marL="0" lvl="0" indent="0" algn="l" rtl="0">
              <a:lnSpc>
                <a:spcPct val="115000"/>
              </a:lnSpc>
              <a:spcBef>
                <a:spcPts val="1600"/>
              </a:spcBef>
              <a:spcAft>
                <a:spcPts val="1600"/>
              </a:spcAft>
              <a:buNone/>
            </a:pPr>
            <a:r>
              <a:rPr lang="en-GB" sz="1400"/>
              <a:t>The Havel-Hakimi algorithm constructs a special solution if a simple graph for the given degree sequence exists, or proves that one cannot find a positive answer.</a:t>
            </a:r>
            <a:endParaRPr sz="1400"/>
          </a:p>
        </p:txBody>
      </p:sp>
      <p:pic>
        <p:nvPicPr>
          <p:cNvPr id="284" name="Google Shape;284;p24"/>
          <p:cNvPicPr preferRelativeResize="0"/>
          <p:nvPr/>
        </p:nvPicPr>
        <p:blipFill>
          <a:blip r:embed="rId3">
            <a:alphaModFix/>
          </a:blip>
          <a:stretch>
            <a:fillRect/>
          </a:stretch>
        </p:blipFill>
        <p:spPr>
          <a:xfrm>
            <a:off x="4694200" y="669724"/>
            <a:ext cx="4307875" cy="3572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696975" y="1568125"/>
            <a:ext cx="30420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Havel-Hakimi Algorithm</a:t>
            </a:r>
            <a:endParaRPr/>
          </a:p>
          <a:p>
            <a:pPr marL="0" lvl="0" indent="0" algn="l" rtl="0">
              <a:lnSpc>
                <a:spcPct val="115000"/>
              </a:lnSpc>
              <a:spcBef>
                <a:spcPts val="1600"/>
              </a:spcBef>
              <a:spcAft>
                <a:spcPts val="1600"/>
              </a:spcAft>
              <a:buNone/>
            </a:pPr>
            <a:r>
              <a:rPr lang="en-GB" sz="1400"/>
              <a:t>continued…</a:t>
            </a:r>
            <a:endParaRPr/>
          </a:p>
        </p:txBody>
      </p:sp>
      <p:pic>
        <p:nvPicPr>
          <p:cNvPr id="290" name="Google Shape;290;p25"/>
          <p:cNvPicPr preferRelativeResize="0"/>
          <p:nvPr/>
        </p:nvPicPr>
        <p:blipFill>
          <a:blip r:embed="rId3">
            <a:alphaModFix/>
          </a:blip>
          <a:stretch>
            <a:fillRect/>
          </a:stretch>
        </p:blipFill>
        <p:spPr>
          <a:xfrm>
            <a:off x="4666450" y="666075"/>
            <a:ext cx="4352525" cy="1439687"/>
          </a:xfrm>
          <a:prstGeom prst="rect">
            <a:avLst/>
          </a:prstGeom>
          <a:noFill/>
          <a:ln>
            <a:noFill/>
          </a:ln>
        </p:spPr>
      </p:pic>
      <p:pic>
        <p:nvPicPr>
          <p:cNvPr id="291" name="Google Shape;291;p25"/>
          <p:cNvPicPr preferRelativeResize="0"/>
          <p:nvPr/>
        </p:nvPicPr>
        <p:blipFill>
          <a:blip r:embed="rId4">
            <a:alphaModFix/>
          </a:blip>
          <a:stretch>
            <a:fillRect/>
          </a:stretch>
        </p:blipFill>
        <p:spPr>
          <a:xfrm>
            <a:off x="4858450" y="2300137"/>
            <a:ext cx="3968518" cy="2732938"/>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510</Words>
  <Application>Microsoft Office PowerPoint</Application>
  <PresentationFormat>On-screen Show (16:9)</PresentationFormat>
  <Paragraphs>83</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Focus</vt:lpstr>
      <vt:lpstr>Graph Theory</vt:lpstr>
      <vt:lpstr>Contents</vt:lpstr>
      <vt:lpstr>Libraries</vt:lpstr>
      <vt:lpstr>Simple Graph A simple graph is a graph that does not have more than one edge between any two vertices and no edge starts and ends at the same vertex. In other words a simple graph is a graph without loops and multiple edges.</vt:lpstr>
      <vt:lpstr>Complete Graph A complete graph is a graph in which there is a unique edge between every pair of distinct nodes. In other words, every node is directly connected to every other node in the graph.</vt:lpstr>
      <vt:lpstr>Bipartite Graph A bipartite graph is a graph where the vertices can be divided into two disjoint sets such that all edges connect a vertex in one set to a vertex in another set.</vt:lpstr>
      <vt:lpstr>Tripartite Graph A set of graph vertices decomposed into three disjoint sets such that no two graph vertices within the same set are adjacent and such that every vertex of each set graph vertices is adjacent to every vertex in the other two sets</vt:lpstr>
      <vt:lpstr>Havel-Hakimi Algorithm The Havel-Hakimi algorithm constructs a special solution if a simple graph for the given degree sequence exists, or proves that one cannot find a positive answer.</vt:lpstr>
      <vt:lpstr>Havel-Hakimi Algorithm continued…</vt:lpstr>
      <vt:lpstr>Depth-First Search Depth-first Search is an algorithm for searching all the vertices of a graph or tree data structure.</vt:lpstr>
      <vt:lpstr>Depth-First Search For Directed graphs</vt:lpstr>
      <vt:lpstr>Depth-First Search continued…</vt:lpstr>
      <vt:lpstr>Depth-First Search For undirected graphs</vt:lpstr>
      <vt:lpstr>Depth-First Search continued…</vt:lpstr>
      <vt:lpstr>Breadth-First Search Breadth-first Search is another algorithm for searching all the vertices of a graph or tree data structure.</vt:lpstr>
      <vt:lpstr>Breadth-First Search For directed graphs</vt:lpstr>
      <vt:lpstr>Breadth-First Search continued…</vt:lpstr>
      <vt:lpstr>Breadth-First Search For undirected graphs</vt:lpstr>
      <vt:lpstr>Breadth-First Search continued…</vt:lpstr>
      <vt:lpstr>Max Flow Algorithm The Max Flow or Ford-Fulkerson algorithm is an algorithm that tackles the max-flow min-cut problem. That is, given a network with vertices and edges between those vertices that have certain weights, how much "flow" can the network process at a time.</vt:lpstr>
      <vt:lpstr>Max Flow Algorithm Graph before applying the algorithm</vt:lpstr>
      <vt:lpstr>Max Flow Algorithm Graph before applying the algorithm</vt:lpstr>
      <vt:lpstr>Max Flow Algorithm Graph after applying the algorithm</vt:lpstr>
      <vt:lpstr>Real Life Applications</vt:lpstr>
      <vt:lpstr>References</vt:lpstr>
      <vt:lpstr>Thank you!  If you have any questions you can ask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Theory</dc:title>
  <cp:lastModifiedBy>Shaheer Ahmed</cp:lastModifiedBy>
  <cp:revision>6</cp:revision>
  <dcterms:modified xsi:type="dcterms:W3CDTF">2023-12-01T18:33:28Z</dcterms:modified>
</cp:coreProperties>
</file>